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Bricolage Grotesque Extra Bold" panose="020B0604020202020204" charset="0"/>
      <p:regular r:id="rId10"/>
    </p:embeddedFont>
    <p:embeddedFont>
      <p:font typeface="Montserrat" panose="00000500000000000000" pitchFamily="2" charset="-52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61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F3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F3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F3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F3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F3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F3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F3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F3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2383" y="5029219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EEAEF6"/>
                </a:solidFill>
                <a:latin typeface="Bricolage Grotesque Extra Bold" panose="020B0604020202020204" charset="0"/>
                <a:ea typeface="Bricolage Grotesque Extra Bold" pitchFamily="34" charset="-122"/>
                <a:cs typeface="Bricolage Grotesque Extra Bold" pitchFamily="34" charset="-120"/>
              </a:rPr>
              <a:t>VibeCoders</a:t>
            </a:r>
            <a:endParaRPr lang="en-US" sz="8900" dirty="0">
              <a:latin typeface="Bricolage Grotesque Extra Bold" panose="020B060402020202020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A9F0E-ED23-6E60-77C9-952DAC186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939" y="7343651"/>
            <a:ext cx="1910993" cy="885949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41BBB7E9-C46E-06F5-CFB3-E54E32C32A1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62383" y="2835667"/>
            <a:ext cx="5432350" cy="21935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0431" y="554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Наша Команда</a:t>
            </a:r>
            <a:endParaRPr lang="en-US" sz="445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8746B0D-8752-BED2-592A-771E1A46F13F}"/>
              </a:ext>
            </a:extLst>
          </p:cNvPr>
          <p:cNvGrpSpPr/>
          <p:nvPr/>
        </p:nvGrpSpPr>
        <p:grpSpPr>
          <a:xfrm>
            <a:off x="453983" y="1507079"/>
            <a:ext cx="3927807" cy="1161517"/>
            <a:chOff x="793790" y="3202900"/>
            <a:chExt cx="6244709" cy="748904"/>
          </a:xfrm>
        </p:grpSpPr>
        <p:sp>
          <p:nvSpPr>
            <p:cNvPr id="3" name="Text 1"/>
            <p:cNvSpPr/>
            <p:nvPr/>
          </p:nvSpPr>
          <p:spPr>
            <a:xfrm>
              <a:off x="2498527" y="3202900"/>
              <a:ext cx="283523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EAEF6"/>
                  </a:solidFill>
                  <a:latin typeface="Bricolage Grotesque Extra Bold" pitchFamily="34" charset="0"/>
                  <a:ea typeface="Bricolage Grotesque Extra Bold" pitchFamily="34" charset="-122"/>
                  <a:cs typeface="Bricolage Grotesque Extra Bold" pitchFamily="34" charset="-120"/>
                </a:rPr>
                <a:t>Кирилл Балабанов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3588901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Teamlead, LLM-разработка</a:t>
              </a:r>
              <a:endParaRPr lang="en-US" sz="1750" dirty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3DF4A37-F131-B2BB-0584-25071831D8E1}"/>
              </a:ext>
            </a:extLst>
          </p:cNvPr>
          <p:cNvGrpSpPr/>
          <p:nvPr/>
        </p:nvGrpSpPr>
        <p:grpSpPr>
          <a:xfrm>
            <a:off x="5527377" y="1500137"/>
            <a:ext cx="3109695" cy="1168459"/>
            <a:chOff x="830035" y="4369285"/>
            <a:chExt cx="6244709" cy="753380"/>
          </a:xfrm>
        </p:grpSpPr>
        <p:sp>
          <p:nvSpPr>
            <p:cNvPr id="5" name="Text 3"/>
            <p:cNvSpPr/>
            <p:nvPr/>
          </p:nvSpPr>
          <p:spPr>
            <a:xfrm>
              <a:off x="2498526" y="436928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EAEF6"/>
                  </a:solidFill>
                  <a:latin typeface="Bricolage Grotesque Extra Bold" pitchFamily="34" charset="0"/>
                  <a:ea typeface="Bricolage Grotesque Extra Bold" pitchFamily="34" charset="-122"/>
                  <a:cs typeface="Bricolage Grotesque Extra Bold" pitchFamily="34" charset="-120"/>
                </a:rPr>
                <a:t>Алексей Смирнов</a:t>
              </a:r>
              <a:endParaRPr lang="en-US" sz="22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830035" y="4759762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Backend, Data Science</a:t>
              </a:r>
              <a:endParaRPr lang="en-US" sz="1750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E85904C-F00F-04F5-1D24-5A9446893215}"/>
              </a:ext>
            </a:extLst>
          </p:cNvPr>
          <p:cNvGrpSpPr/>
          <p:nvPr/>
        </p:nvGrpSpPr>
        <p:grpSpPr>
          <a:xfrm>
            <a:off x="453983" y="2854255"/>
            <a:ext cx="3625394" cy="1149090"/>
            <a:chOff x="1103124" y="5595926"/>
            <a:chExt cx="6244709" cy="709559"/>
          </a:xfrm>
        </p:grpSpPr>
        <p:sp>
          <p:nvSpPr>
            <p:cNvPr id="7" name="Text 5"/>
            <p:cNvSpPr/>
            <p:nvPr/>
          </p:nvSpPr>
          <p:spPr>
            <a:xfrm>
              <a:off x="2807861" y="5595926"/>
              <a:ext cx="283523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EAEF6"/>
                  </a:solidFill>
                  <a:latin typeface="Bricolage Grotesque Extra Bold" pitchFamily="34" charset="0"/>
                  <a:ea typeface="Bricolage Grotesque Extra Bold" pitchFamily="34" charset="-122"/>
                  <a:cs typeface="Bricolage Grotesque Extra Bold" pitchFamily="34" charset="-120"/>
                </a:rPr>
                <a:t>Тимофей Семенов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103124" y="5942582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Backend, Data Science</a:t>
              </a:r>
              <a:endParaRPr lang="en-US" sz="1750" dirty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850810F-5B41-4AB6-C8E6-93F61185DE22}"/>
              </a:ext>
            </a:extLst>
          </p:cNvPr>
          <p:cNvGrpSpPr/>
          <p:nvPr/>
        </p:nvGrpSpPr>
        <p:grpSpPr>
          <a:xfrm>
            <a:off x="2993895" y="4349126"/>
            <a:ext cx="2775789" cy="994340"/>
            <a:chOff x="7599521" y="3310690"/>
            <a:chExt cx="6244709" cy="641114"/>
          </a:xfrm>
        </p:grpSpPr>
        <p:sp>
          <p:nvSpPr>
            <p:cNvPr id="9" name="Text 7"/>
            <p:cNvSpPr/>
            <p:nvPr/>
          </p:nvSpPr>
          <p:spPr>
            <a:xfrm>
              <a:off x="9304257" y="331069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EAEF6"/>
                  </a:solidFill>
                  <a:latin typeface="Bricolage Grotesque Extra Bold" pitchFamily="34" charset="0"/>
                  <a:ea typeface="Bricolage Grotesque Extra Bold" pitchFamily="34" charset="-122"/>
                  <a:cs typeface="Bricolage Grotesque Extra Bold" pitchFamily="34" charset="-120"/>
                </a:rPr>
                <a:t>Иван Михонин</a:t>
              </a:r>
              <a:endParaRPr lang="en-US" sz="220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7599521" y="3588901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LLM-инженер</a:t>
              </a:r>
              <a:endParaRPr lang="en-US" sz="1750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AF8CB8B-4246-B700-DED7-363694037EAF}"/>
              </a:ext>
            </a:extLst>
          </p:cNvPr>
          <p:cNvGrpSpPr/>
          <p:nvPr/>
        </p:nvGrpSpPr>
        <p:grpSpPr>
          <a:xfrm>
            <a:off x="5069070" y="2890948"/>
            <a:ext cx="3303873" cy="1112397"/>
            <a:chOff x="7599521" y="4405432"/>
            <a:chExt cx="6244709" cy="717233"/>
          </a:xfrm>
        </p:grpSpPr>
        <p:sp>
          <p:nvSpPr>
            <p:cNvPr id="11" name="Text 9"/>
            <p:cNvSpPr/>
            <p:nvPr/>
          </p:nvSpPr>
          <p:spPr>
            <a:xfrm>
              <a:off x="9304256" y="440543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EEAEF6"/>
                  </a:solidFill>
                  <a:latin typeface="Bricolage Grotesque Extra Bold" pitchFamily="34" charset="0"/>
                  <a:ea typeface="Bricolage Grotesque Extra Bold" pitchFamily="34" charset="-122"/>
                  <a:cs typeface="Bricolage Grotesque Extra Bold" pitchFamily="34" charset="-120"/>
                </a:rPr>
                <a:t>Вячеслав Вялых</a:t>
              </a:r>
              <a:endParaRPr lang="en-US" sz="22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7599521" y="4759762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5DCE6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Frontend, Data Science</a:t>
              </a:r>
              <a:endParaRPr lang="en-US" sz="1750" dirty="0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B55FC7C-3E05-B5D7-DA0F-D593AB2A1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407" y="7247232"/>
            <a:ext cx="1910993" cy="885949"/>
          </a:xfrm>
          <a:prstGeom prst="rect">
            <a:avLst/>
          </a:prstGeom>
        </p:spPr>
      </p:pic>
      <p:grpSp>
        <p:nvGrpSpPr>
          <p:cNvPr id="21" name="object 6">
            <a:extLst>
              <a:ext uri="{FF2B5EF4-FFF2-40B4-BE49-F238E27FC236}">
                <a16:creationId xmlns:a16="http://schemas.microsoft.com/office/drawing/2014/main" id="{807C52CC-7ACB-1A0D-E156-5168166FBE8B}"/>
              </a:ext>
            </a:extLst>
          </p:cNvPr>
          <p:cNvGrpSpPr/>
          <p:nvPr/>
        </p:nvGrpSpPr>
        <p:grpSpPr>
          <a:xfrm>
            <a:off x="9123452" y="11498"/>
            <a:ext cx="5546875" cy="8218102"/>
            <a:chOff x="7874508" y="0"/>
            <a:chExt cx="4318000" cy="6858000"/>
          </a:xfrm>
        </p:grpSpPr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061BB9DA-CA17-8DF1-3760-9C503F21E847}"/>
                </a:ext>
              </a:extLst>
            </p:cNvPr>
            <p:cNvSpPr/>
            <p:nvPr/>
          </p:nvSpPr>
          <p:spPr>
            <a:xfrm>
              <a:off x="10920984" y="6614159"/>
              <a:ext cx="647700" cy="243840"/>
            </a:xfrm>
            <a:custGeom>
              <a:avLst/>
              <a:gdLst/>
              <a:ahLst/>
              <a:cxnLst/>
              <a:rect l="l" t="t" r="r" b="b"/>
              <a:pathLst>
                <a:path w="647700" h="243840">
                  <a:moveTo>
                    <a:pt x="647700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647700" y="24384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E6EBF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8">
              <a:extLst>
                <a:ext uri="{FF2B5EF4-FFF2-40B4-BE49-F238E27FC236}">
                  <a16:creationId xmlns:a16="http://schemas.microsoft.com/office/drawing/2014/main" id="{4D13EC3E-EA69-B90B-9682-1503694631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4508" y="0"/>
              <a:ext cx="4317491" cy="6857998"/>
            </a:xfrm>
            <a:prstGeom prst="rect">
              <a:avLst/>
            </a:prstGeom>
          </p:spPr>
        </p:pic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44283790-AE89-31BD-B20C-8DBC1EBD754A}"/>
                </a:ext>
              </a:extLst>
            </p:cNvPr>
            <p:cNvSpPr/>
            <p:nvPr/>
          </p:nvSpPr>
          <p:spPr>
            <a:xfrm>
              <a:off x="10911840" y="477011"/>
              <a:ext cx="664845" cy="542925"/>
            </a:xfrm>
            <a:custGeom>
              <a:avLst/>
              <a:gdLst/>
              <a:ahLst/>
              <a:cxnLst/>
              <a:rect l="l" t="t" r="r" b="b"/>
              <a:pathLst>
                <a:path w="664845" h="542925">
                  <a:moveTo>
                    <a:pt x="135636" y="274320"/>
                  </a:moveTo>
                  <a:lnTo>
                    <a:pt x="0" y="274320"/>
                  </a:lnTo>
                  <a:lnTo>
                    <a:pt x="0" y="542544"/>
                  </a:lnTo>
                  <a:lnTo>
                    <a:pt x="135636" y="542544"/>
                  </a:lnTo>
                  <a:lnTo>
                    <a:pt x="135636" y="274320"/>
                  </a:lnTo>
                  <a:close/>
                </a:path>
                <a:path w="664845" h="542925">
                  <a:moveTo>
                    <a:pt x="222504" y="0"/>
                  </a:moveTo>
                  <a:lnTo>
                    <a:pt x="86741" y="0"/>
                  </a:lnTo>
                  <a:lnTo>
                    <a:pt x="0" y="150622"/>
                  </a:lnTo>
                  <a:lnTo>
                    <a:pt x="0" y="269748"/>
                  </a:lnTo>
                  <a:lnTo>
                    <a:pt x="136398" y="269748"/>
                  </a:lnTo>
                  <a:lnTo>
                    <a:pt x="136398" y="149606"/>
                  </a:lnTo>
                  <a:lnTo>
                    <a:pt x="222504" y="0"/>
                  </a:lnTo>
                  <a:close/>
                </a:path>
                <a:path w="664845" h="542925">
                  <a:moveTo>
                    <a:pt x="274320" y="269748"/>
                  </a:moveTo>
                  <a:lnTo>
                    <a:pt x="208026" y="153924"/>
                  </a:lnTo>
                  <a:lnTo>
                    <a:pt x="141732" y="269748"/>
                  </a:lnTo>
                  <a:lnTo>
                    <a:pt x="274320" y="269748"/>
                  </a:lnTo>
                  <a:close/>
                </a:path>
                <a:path w="664845" h="542925">
                  <a:moveTo>
                    <a:pt x="275844" y="408559"/>
                  </a:moveTo>
                  <a:lnTo>
                    <a:pt x="268998" y="366128"/>
                  </a:lnTo>
                  <a:lnTo>
                    <a:pt x="249948" y="329272"/>
                  </a:lnTo>
                  <a:lnTo>
                    <a:pt x="220916" y="300215"/>
                  </a:lnTo>
                  <a:lnTo>
                    <a:pt x="184099" y="281165"/>
                  </a:lnTo>
                  <a:lnTo>
                    <a:pt x="141732" y="274320"/>
                  </a:lnTo>
                  <a:lnTo>
                    <a:pt x="141859" y="542544"/>
                  </a:lnTo>
                  <a:lnTo>
                    <a:pt x="184175" y="535711"/>
                  </a:lnTo>
                  <a:lnTo>
                    <a:pt x="220941" y="516674"/>
                  </a:lnTo>
                  <a:lnTo>
                    <a:pt x="249961" y="487654"/>
                  </a:lnTo>
                  <a:lnTo>
                    <a:pt x="268998" y="450888"/>
                  </a:lnTo>
                  <a:lnTo>
                    <a:pt x="275844" y="408559"/>
                  </a:lnTo>
                  <a:close/>
                </a:path>
                <a:path w="664845" h="542925">
                  <a:moveTo>
                    <a:pt x="431292" y="542544"/>
                  </a:moveTo>
                  <a:lnTo>
                    <a:pt x="278892" y="278892"/>
                  </a:lnTo>
                  <a:lnTo>
                    <a:pt x="278892" y="542544"/>
                  </a:lnTo>
                  <a:lnTo>
                    <a:pt x="431292" y="542544"/>
                  </a:lnTo>
                  <a:close/>
                </a:path>
                <a:path w="664845" h="542925">
                  <a:moveTo>
                    <a:pt x="449580" y="269748"/>
                  </a:moveTo>
                  <a:lnTo>
                    <a:pt x="295021" y="3048"/>
                  </a:lnTo>
                  <a:lnTo>
                    <a:pt x="210312" y="148971"/>
                  </a:lnTo>
                  <a:lnTo>
                    <a:pt x="280416" y="269748"/>
                  </a:lnTo>
                  <a:lnTo>
                    <a:pt x="449580" y="269748"/>
                  </a:lnTo>
                  <a:close/>
                </a:path>
                <a:path w="664845" h="542925">
                  <a:moveTo>
                    <a:pt x="664464" y="408432"/>
                  </a:moveTo>
                  <a:lnTo>
                    <a:pt x="657606" y="366102"/>
                  </a:lnTo>
                  <a:lnTo>
                    <a:pt x="638543" y="329298"/>
                  </a:lnTo>
                  <a:lnTo>
                    <a:pt x="609485" y="300240"/>
                  </a:lnTo>
                  <a:lnTo>
                    <a:pt x="572681" y="281178"/>
                  </a:lnTo>
                  <a:lnTo>
                    <a:pt x="530352" y="274320"/>
                  </a:lnTo>
                  <a:lnTo>
                    <a:pt x="488010" y="281178"/>
                  </a:lnTo>
                  <a:lnTo>
                    <a:pt x="451205" y="300240"/>
                  </a:lnTo>
                  <a:lnTo>
                    <a:pt x="422148" y="329298"/>
                  </a:lnTo>
                  <a:lnTo>
                    <a:pt x="403085" y="366102"/>
                  </a:lnTo>
                  <a:lnTo>
                    <a:pt x="396240" y="408432"/>
                  </a:lnTo>
                  <a:lnTo>
                    <a:pt x="403085" y="450773"/>
                  </a:lnTo>
                  <a:lnTo>
                    <a:pt x="422148" y="487578"/>
                  </a:lnTo>
                  <a:lnTo>
                    <a:pt x="451205" y="516636"/>
                  </a:lnTo>
                  <a:lnTo>
                    <a:pt x="488010" y="535698"/>
                  </a:lnTo>
                  <a:lnTo>
                    <a:pt x="530352" y="542544"/>
                  </a:lnTo>
                  <a:lnTo>
                    <a:pt x="572681" y="535698"/>
                  </a:lnTo>
                  <a:lnTo>
                    <a:pt x="609485" y="516636"/>
                  </a:lnTo>
                  <a:lnTo>
                    <a:pt x="638543" y="487578"/>
                  </a:lnTo>
                  <a:lnTo>
                    <a:pt x="657606" y="450773"/>
                  </a:lnTo>
                  <a:lnTo>
                    <a:pt x="664464" y="408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143827CB-E454-66FD-88C1-72B0B4CA6F9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5304" y="751331"/>
              <a:ext cx="120396" cy="129539"/>
            </a:xfrm>
            <a:prstGeom prst="rect">
              <a:avLst/>
            </a:prstGeom>
          </p:spPr>
        </p:pic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7B3A4C46-3425-B2A7-15B0-8C5E8C1BA0D6}"/>
                </a:ext>
              </a:extLst>
            </p:cNvPr>
            <p:cNvSpPr/>
            <p:nvPr/>
          </p:nvSpPr>
          <p:spPr>
            <a:xfrm>
              <a:off x="10826496" y="477012"/>
              <a:ext cx="166370" cy="144780"/>
            </a:xfrm>
            <a:custGeom>
              <a:avLst/>
              <a:gdLst/>
              <a:ahLst/>
              <a:cxnLst/>
              <a:rect l="l" t="t" r="r" b="b"/>
              <a:pathLst>
                <a:path w="166370" h="144779">
                  <a:moveTo>
                    <a:pt x="166115" y="0"/>
                  </a:moveTo>
                  <a:lnTo>
                    <a:pt x="0" y="0"/>
                  </a:lnTo>
                  <a:lnTo>
                    <a:pt x="83057" y="14477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F3FA69F1-1AC5-2CBF-87F9-E30279B4AB05}"/>
                </a:ext>
              </a:extLst>
            </p:cNvPr>
            <p:cNvSpPr/>
            <p:nvPr/>
          </p:nvSpPr>
          <p:spPr>
            <a:xfrm>
              <a:off x="10920984" y="6614159"/>
              <a:ext cx="647700" cy="243840"/>
            </a:xfrm>
            <a:custGeom>
              <a:avLst/>
              <a:gdLst/>
              <a:ahLst/>
              <a:cxnLst/>
              <a:rect l="l" t="t" r="r" b="b"/>
              <a:pathLst>
                <a:path w="647700" h="243840">
                  <a:moveTo>
                    <a:pt x="647700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647700" y="24384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E6EBF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AEF260C-BFDC-A8B9-65E4-3C7FA19A4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5557" y="7208311"/>
            <a:ext cx="1028844" cy="10097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4936" y="917604"/>
            <a:ext cx="7756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Проблема: Трата Ресурсов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51597"/>
            <a:ext cx="5594628" cy="283488"/>
          </a:xfrm>
          <a:prstGeom prst="roundRect">
            <a:avLst>
              <a:gd name="adj" fmla="val 33606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793790" y="3251597"/>
            <a:ext cx="3916204" cy="283488"/>
          </a:xfrm>
          <a:prstGeom prst="roundRect">
            <a:avLst>
              <a:gd name="adj" fmla="val 33606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6558439" y="3251597"/>
            <a:ext cx="6149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18453"/>
            <a:ext cx="2994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Поиск Информации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308872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Времени специалистов тратится на поиск нужных данных.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251597"/>
            <a:ext cx="5555575" cy="283488"/>
          </a:xfrm>
          <a:prstGeom prst="roundRect">
            <a:avLst>
              <a:gd name="adj" fmla="val 33606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7"/>
          <p:cNvSpPr/>
          <p:nvPr/>
        </p:nvSpPr>
        <p:spPr>
          <a:xfrm>
            <a:off x="7456884" y="3251597"/>
            <a:ext cx="2222183" cy="283488"/>
          </a:xfrm>
          <a:prstGeom prst="roundRect">
            <a:avLst>
              <a:gd name="adj" fmla="val 33606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13182481" y="3251597"/>
            <a:ext cx="65412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40%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818453"/>
            <a:ext cx="42183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Обращения в техподдержку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308872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 них — базовые вопросы по документации, которые можно автоматизировать.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530906" y="5573316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2569" y="1935956"/>
            <a:ext cx="7805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Наше Решение: RAG-агент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836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Web-интерфейс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Удобный чат с историей запросов для пользователей.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9836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Retriever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Семантический поиск по всей базе документации.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9836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LLM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Генерация точных, человекочитаемых ответов.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9306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Эта архитектура обеспечивает быстрый и релевантный доступ к информации, минимизируя ручной поиск.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31563" y="2509480"/>
            <a:ext cx="6767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Технологический Стек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7188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806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Модели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29696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DeepSeek R1 </a:t>
            </a:r>
            <a:r>
              <a:rPr lang="en-US" sz="175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генерации ответов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67188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806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Инфраструктура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429696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Qdrant для векторной базы данных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07348" y="4739164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 для мощного бэкенда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3572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Мы используем передовые решения для обеспечения высокой производительности и точности.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9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79677" y="450175"/>
            <a:ext cx="4784527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Уникальные Функции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3048" y="1429941"/>
            <a:ext cx="7997904" cy="91440"/>
          </a:xfrm>
          <a:prstGeom prst="roundRect">
            <a:avLst>
              <a:gd name="adj" fmla="val 75204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4326434" y="1207294"/>
            <a:ext cx="491133" cy="491133"/>
          </a:xfrm>
          <a:prstGeom prst="roundRect">
            <a:avLst>
              <a:gd name="adj" fmla="val 186182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714" y="1330047"/>
            <a:ext cx="196453" cy="2455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619" y="1862018"/>
            <a:ext cx="225611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Контекстный анализ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59619" y="2215991"/>
            <a:ext cx="76247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Понимание технического жаргона и нюансов запросов.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73048" y="3050858"/>
            <a:ext cx="7997904" cy="91440"/>
          </a:xfrm>
          <a:prstGeom prst="roundRect">
            <a:avLst>
              <a:gd name="adj" fmla="val 75204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6"/>
          <p:cNvSpPr/>
          <p:nvPr/>
        </p:nvSpPr>
        <p:spPr>
          <a:xfrm>
            <a:off x="4326434" y="2828211"/>
            <a:ext cx="491133" cy="491133"/>
          </a:xfrm>
          <a:prstGeom prst="roundRect">
            <a:avLst>
              <a:gd name="adj" fmla="val 186182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714" y="2950964"/>
            <a:ext cx="196453" cy="2455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9619" y="3482935"/>
            <a:ext cx="238470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Уточняющие вопросы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59619" y="3836908"/>
            <a:ext cx="76247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Система задает вопросы при неоднозначных запросах для точности.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73048" y="4671774"/>
            <a:ext cx="7997904" cy="91440"/>
          </a:xfrm>
          <a:prstGeom prst="roundRect">
            <a:avLst>
              <a:gd name="adj" fmla="val 75204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0"/>
          <p:cNvSpPr/>
          <p:nvPr/>
        </p:nvSpPr>
        <p:spPr>
          <a:xfrm>
            <a:off x="4326434" y="4449128"/>
            <a:ext cx="491133" cy="491133"/>
          </a:xfrm>
          <a:prstGeom prst="roundRect">
            <a:avLst>
              <a:gd name="adj" fmla="val 186182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14" y="4571881"/>
            <a:ext cx="196453" cy="24550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9619" y="5103852"/>
            <a:ext cx="20465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Confidence Score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59619" y="5457825"/>
            <a:ext cx="762476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Оценка достоверности каждого полученного ответа.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573048" y="6292691"/>
            <a:ext cx="7997904" cy="91440"/>
          </a:xfrm>
          <a:prstGeom prst="roundRect">
            <a:avLst>
              <a:gd name="adj" fmla="val 75204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4"/>
          <p:cNvSpPr/>
          <p:nvPr/>
        </p:nvSpPr>
        <p:spPr>
          <a:xfrm>
            <a:off x="4326434" y="6070044"/>
            <a:ext cx="491133" cy="491133"/>
          </a:xfrm>
          <a:prstGeom prst="roundRect">
            <a:avLst>
              <a:gd name="adj" fmla="val 186182"/>
            </a:avLst>
          </a:prstGeom>
          <a:solidFill>
            <a:srgbClr val="00F5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714" y="6192798"/>
            <a:ext cx="196453" cy="24550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9619" y="6724769"/>
            <a:ext cx="20465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История запросов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759619" y="7078742"/>
            <a:ext cx="762476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Пользователи могут сохранять ответы в PDF и просматривать прошлые взаимодействия.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7612" y="1848326"/>
            <a:ext cx="9035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Бизнес-Эффект для Компании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0614"/>
            <a:ext cx="4158615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ru-RU" sz="4700" b="1" dirty="0">
                <a:solidFill>
                  <a:srgbClr val="00F5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7,938 </a:t>
            </a:r>
            <a:r>
              <a:rPr lang="en-US" sz="4700" b="1" dirty="0">
                <a:solidFill>
                  <a:srgbClr val="00F5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м</a:t>
            </a:r>
            <a:r>
              <a:rPr lang="ru-RU" sz="4700" b="1" dirty="0" err="1">
                <a:solidFill>
                  <a:srgbClr val="00F5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лн</a:t>
            </a:r>
            <a:endParaRPr lang="en-US" sz="4700" dirty="0"/>
          </a:p>
        </p:txBody>
      </p:sp>
      <p:sp>
        <p:nvSpPr>
          <p:cNvPr id="4" name="Text 2"/>
          <p:cNvSpPr/>
          <p:nvPr/>
        </p:nvSpPr>
        <p:spPr>
          <a:xfrm>
            <a:off x="1388269" y="3895011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Сокращение Затрат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854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Экономия на поддержке в год благодаря автоматизации.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010614"/>
            <a:ext cx="4158615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00F5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35%</a:t>
            </a:r>
            <a:endParaRPr lang="en-US" sz="4700" dirty="0"/>
          </a:p>
        </p:txBody>
      </p:sp>
      <p:sp>
        <p:nvSpPr>
          <p:cNvPr id="7" name="Text 5"/>
          <p:cNvSpPr/>
          <p:nvPr/>
        </p:nvSpPr>
        <p:spPr>
          <a:xfrm>
            <a:off x="5658922" y="3895011"/>
            <a:ext cx="3312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b="1" dirty="0" err="1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Ускорение</a:t>
            </a: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Onboarding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3854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Быстрое включение новых сотрудников в рабочий процесс.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654784" y="3010614"/>
            <a:ext cx="355772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ru-RU" sz="4700" b="1" dirty="0">
                <a:solidFill>
                  <a:srgbClr val="00F5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+</a:t>
            </a:r>
            <a:r>
              <a:rPr lang="en-US" sz="4700" b="1" dirty="0">
                <a:solidFill>
                  <a:srgbClr val="00F5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	</a:t>
            </a:r>
            <a:endParaRPr lang="en-US" sz="4700" dirty="0"/>
          </a:p>
        </p:txBody>
      </p:sp>
      <p:sp>
        <p:nvSpPr>
          <p:cNvPr id="10" name="Text 8"/>
          <p:cNvSpPr/>
          <p:nvPr/>
        </p:nvSpPr>
        <p:spPr>
          <a:xfrm>
            <a:off x="10339626" y="3895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Единый Источник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38542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Актуальная информация централизованно доступна для всех.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49ED7-8627-E24B-9595-B50D5B26A8D5}"/>
              </a:ext>
            </a:extLst>
          </p:cNvPr>
          <p:cNvSpPr txBox="1"/>
          <p:nvPr/>
        </p:nvSpPr>
        <p:spPr>
          <a:xfrm>
            <a:off x="529776" y="5305579"/>
            <a:ext cx="4686524" cy="782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1800" dirty="0">
                <a:solidFill>
                  <a:schemeClr val="bg1"/>
                </a:solidFill>
              </a:rPr>
              <a:t>150 000 в среднем + 47% налога = 220 500 за 1 сотрудника в месяц</a:t>
            </a:r>
            <a:endParaRPr lang="en-US" sz="1800" dirty="0">
              <a:solidFill>
                <a:schemeClr val="bg1"/>
              </a:solidFill>
              <a:latin typeface="Bricolage Grotesque Extra Bold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238</Words>
  <Application>Microsoft Office PowerPoint</Application>
  <PresentationFormat>Произвольный</PresentationFormat>
  <Paragraphs>61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Bricolage Grotesque Extra Bold</vt:lpstr>
      <vt:lpstr>Montserrat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1</cp:lastModifiedBy>
  <cp:revision>2</cp:revision>
  <dcterms:created xsi:type="dcterms:W3CDTF">2025-07-20T09:44:07Z</dcterms:created>
  <dcterms:modified xsi:type="dcterms:W3CDTF">2025-07-20T11:24:43Z</dcterms:modified>
</cp:coreProperties>
</file>